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pdf" ContentType="application/pdf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82" r:id="rId6"/>
    <p:sldId id="276" r:id="rId7"/>
    <p:sldId id="263" r:id="rId8"/>
    <p:sldId id="275" r:id="rId9"/>
    <p:sldId id="261" r:id="rId10"/>
    <p:sldId id="268" r:id="rId11"/>
    <p:sldId id="279" r:id="rId12"/>
    <p:sldId id="267" r:id="rId13"/>
    <p:sldId id="262" r:id="rId14"/>
    <p:sldId id="277" r:id="rId15"/>
    <p:sldId id="264" r:id="rId16"/>
    <p:sldId id="266" r:id="rId17"/>
    <p:sldId id="270" r:id="rId18"/>
    <p:sldId id="269" r:id="rId19"/>
    <p:sldId id="265" r:id="rId20"/>
    <p:sldId id="271" r:id="rId21"/>
    <p:sldId id="272" r:id="rId22"/>
    <p:sldId id="278" r:id="rId23"/>
    <p:sldId id="281" r:id="rId24"/>
    <p:sldId id="273" r:id="rId25"/>
    <p:sldId id="274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9" d="100"/>
          <a:sy n="99" d="100"/>
        </p:scale>
        <p:origin x="-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tableStyles" Target="tableStyle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printerSettings" Target="printerSettings/printerSettings1.bin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presProps" Target="presProps.xml"/><Relationship Id="rId26" Type="http://schemas.openxmlformats.org/officeDocument/2006/relationships/slide" Target="slides/slide25.xml"/><Relationship Id="rId30" Type="http://schemas.openxmlformats.org/officeDocument/2006/relationships/theme" Target="theme/theme1.xml"/><Relationship Id="rId11" Type="http://schemas.openxmlformats.org/officeDocument/2006/relationships/slide" Target="slides/slide10.xml"/><Relationship Id="rId29" Type="http://schemas.openxmlformats.org/officeDocument/2006/relationships/viewProps" Target="viewProp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7B3F-CCA6-5C40-B78C-CA25C5A6613F}" type="datetimeFigureOut">
              <a:rPr lang="en-US" smtClean="0"/>
              <a:pPr/>
              <a:t>3/2/10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A15B0-0D92-4B44-B082-44630D05A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7B3F-CCA6-5C40-B78C-CA25C5A6613F}" type="datetimeFigureOut">
              <a:rPr lang="en-US" smtClean="0"/>
              <a:pPr/>
              <a:t>3/2/10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A15B0-0D92-4B44-B082-44630D05A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7B3F-CCA6-5C40-B78C-CA25C5A6613F}" type="datetimeFigureOut">
              <a:rPr lang="en-US" smtClean="0"/>
              <a:pPr/>
              <a:t>3/2/10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A15B0-0D92-4B44-B082-44630D05A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7B3F-CCA6-5C40-B78C-CA25C5A6613F}" type="datetimeFigureOut">
              <a:rPr lang="en-US" smtClean="0"/>
              <a:pPr/>
              <a:t>3/2/10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A15B0-0D92-4B44-B082-44630D05A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7B3F-CCA6-5C40-B78C-CA25C5A6613F}" type="datetimeFigureOut">
              <a:rPr lang="en-US" smtClean="0"/>
              <a:pPr/>
              <a:t>3/2/10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A15B0-0D92-4B44-B082-44630D05A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7B3F-CCA6-5C40-B78C-CA25C5A6613F}" type="datetimeFigureOut">
              <a:rPr lang="en-US" smtClean="0"/>
              <a:pPr/>
              <a:t>3/2/10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A15B0-0D92-4B44-B082-44630D05A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7B3F-CCA6-5C40-B78C-CA25C5A6613F}" type="datetimeFigureOut">
              <a:rPr lang="en-US" smtClean="0"/>
              <a:pPr/>
              <a:t>3/2/10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A15B0-0D92-4B44-B082-44630D05A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7B3F-CCA6-5C40-B78C-CA25C5A6613F}" type="datetimeFigureOut">
              <a:rPr lang="en-US" smtClean="0"/>
              <a:pPr/>
              <a:t>3/2/10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A15B0-0D92-4B44-B082-44630D05A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7B3F-CCA6-5C40-B78C-CA25C5A6613F}" type="datetimeFigureOut">
              <a:rPr lang="en-US" smtClean="0"/>
              <a:pPr/>
              <a:t>3/2/10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A15B0-0D92-4B44-B082-44630D05A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7B3F-CCA6-5C40-B78C-CA25C5A6613F}" type="datetimeFigureOut">
              <a:rPr lang="en-US" smtClean="0"/>
              <a:pPr/>
              <a:t>3/2/10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A15B0-0D92-4B44-B082-44630D05A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7B3F-CCA6-5C40-B78C-CA25C5A6613F}" type="datetimeFigureOut">
              <a:rPr lang="en-US" smtClean="0"/>
              <a:pPr/>
              <a:t>3/2/10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A15B0-0D92-4B44-B082-44630D05A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E7B3F-CCA6-5C40-B78C-CA25C5A6613F}" type="datetimeFigureOut">
              <a:rPr lang="en-US" smtClean="0"/>
              <a:pPr/>
              <a:t>3/2/10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A15B0-0D92-4B44-B082-44630D05A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6" Type="http://schemas.openxmlformats.org/officeDocument/2006/relationships/image" Target="../media/image15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5" Type="http://schemas.openxmlformats.org/officeDocument/2006/relationships/image" Target="../media/image14.pd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17775"/>
          </a:xfrm>
        </p:spPr>
        <p:txBody>
          <a:bodyPr>
            <a:noAutofit/>
          </a:bodyPr>
          <a:lstStyle/>
          <a:p>
            <a:r>
              <a:rPr lang="en-US" sz="2800" dirty="0" smtClean="0"/>
              <a:t>Presentation on</a:t>
            </a:r>
            <a:br>
              <a:rPr lang="en-US" sz="2800" dirty="0" smtClean="0"/>
            </a:br>
            <a:r>
              <a:rPr lang="en-US" sz="2800" dirty="0" smtClean="0"/>
              <a:t>“The viability of web-derived polarity lexicons”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Presentation by Brendan O’Connor, 3/2/2010</a:t>
            </a:r>
            <a:br>
              <a:rPr lang="en-US" sz="2800" dirty="0" smtClean="0"/>
            </a:br>
            <a:r>
              <a:rPr lang="en-US" sz="2800" dirty="0" smtClean="0"/>
              <a:t>Social Media Analysis course, William Cohen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7620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</a:t>
            </a:r>
            <a:r>
              <a:rPr lang="en-US" dirty="0" smtClean="0"/>
              <a:t> Propagation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57400"/>
          </a:xfrm>
        </p:spPr>
        <p:txBody>
          <a:bodyPr>
            <a:normAutofit fontScale="70000" lnSpcReduction="20000"/>
          </a:bodyPr>
          <a:lstStyle/>
          <a:p>
            <a:r>
              <a:rPr lang="en-US" i="1" dirty="0" err="1" smtClean="0"/>
              <a:t>w_ij</a:t>
            </a:r>
            <a:r>
              <a:rPr lang="en-US" i="1" dirty="0" smtClean="0"/>
              <a:t> </a:t>
            </a:r>
            <a:r>
              <a:rPr lang="en-US" dirty="0" smtClean="0"/>
              <a:t>graph: cosine similarity </a:t>
            </a:r>
            <a:r>
              <a:rPr lang="en-US" dirty="0" smtClean="0"/>
              <a:t>(empirical from data; fixed</a:t>
            </a:r>
            <a:r>
              <a:rPr lang="en-US" dirty="0" smtClean="0"/>
              <a:t>).</a:t>
            </a:r>
          </a:p>
          <a:p>
            <a:r>
              <a:rPr lang="en-US" i="1" dirty="0" err="1" smtClean="0"/>
              <a:t>a_ij</a:t>
            </a:r>
            <a:r>
              <a:rPr lang="en-US" i="1" dirty="0" smtClean="0"/>
              <a:t> </a:t>
            </a:r>
            <a:r>
              <a:rPr lang="en-US" dirty="0" smtClean="0"/>
              <a:t>graph: computed polarity EDGES (*not* per-node weights)</a:t>
            </a:r>
          </a:p>
          <a:p>
            <a:endParaRPr lang="en-US" dirty="0" smtClean="0"/>
          </a:p>
          <a:p>
            <a:r>
              <a:rPr lang="en-US" dirty="0" smtClean="0"/>
              <a:t>The innermost loop:</a:t>
            </a:r>
          </a:p>
          <a:p>
            <a:pPr>
              <a:buNone/>
            </a:pPr>
            <a:r>
              <a:rPr lang="en-US" dirty="0" smtClean="0"/>
              <a:t>	Want new </a:t>
            </a:r>
            <a:r>
              <a:rPr lang="en-US" i="1" dirty="0" err="1" smtClean="0"/>
              <a:t>a_ij</a:t>
            </a:r>
            <a:r>
              <a:rPr lang="en-US" dirty="0" smtClean="0"/>
              <a:t>.  Look over neighbors </a:t>
            </a:r>
            <a:r>
              <a:rPr lang="en-US" i="1" dirty="0" err="1" smtClean="0"/>
              <a:t>k</a:t>
            </a:r>
            <a:r>
              <a:rPr lang="en-US" dirty="0" smtClean="0"/>
              <a:t> already having an </a:t>
            </a:r>
            <a:r>
              <a:rPr lang="en-US" i="1" dirty="0" err="1" smtClean="0"/>
              <a:t>a_ik</a:t>
            </a:r>
            <a:endParaRPr lang="en-US" i="1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3657600"/>
            <a:ext cx="7429500" cy="294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Final polarities.  A term has</a:t>
            </a:r>
          </a:p>
          <a:p>
            <a:pPr lvl="1"/>
            <a:r>
              <a:rPr lang="en-US" dirty="0" smtClean="0"/>
              <a:t>Pos score: Sum \alpha weights from pos seeds</a:t>
            </a:r>
          </a:p>
          <a:p>
            <a:pPr lvl="1"/>
            <a:r>
              <a:rPr lang="en-US" dirty="0" err="1" smtClean="0"/>
              <a:t>Neg</a:t>
            </a:r>
            <a:r>
              <a:rPr lang="en-US" dirty="0" smtClean="0"/>
              <a:t> score: Sum \alpha weights from </a:t>
            </a:r>
            <a:r>
              <a:rPr lang="en-US" dirty="0" err="1" smtClean="0"/>
              <a:t>neg</a:t>
            </a:r>
            <a:r>
              <a:rPr lang="en-US" dirty="0" smtClean="0"/>
              <a:t> seeds</a:t>
            </a:r>
          </a:p>
          <a:p>
            <a:pPr lvl="1"/>
            <a:r>
              <a:rPr lang="en-US" dirty="0" smtClean="0"/>
              <a:t>Sum and play with ratios =&gt; final polarity score</a:t>
            </a:r>
          </a:p>
          <a:p>
            <a:r>
              <a:rPr lang="en-US" dirty="0" smtClean="0"/>
              <a:t>Parameters</a:t>
            </a:r>
          </a:p>
          <a:p>
            <a:pPr lvl="1"/>
            <a:r>
              <a:rPr lang="en-US" dirty="0" smtClean="0"/>
              <a:t>Max </a:t>
            </a:r>
            <a:r>
              <a:rPr lang="en-US" b="1" i="1" dirty="0" smtClean="0"/>
              <a:t>T</a:t>
            </a:r>
            <a:r>
              <a:rPr lang="en-US" dirty="0" smtClean="0"/>
              <a:t> iterations – is OK since fast drop-off anyways</a:t>
            </a:r>
          </a:p>
          <a:p>
            <a:pPr lvl="1"/>
            <a:r>
              <a:rPr lang="en-US" dirty="0" smtClean="0"/>
              <a:t>Extra </a:t>
            </a:r>
            <a:r>
              <a:rPr lang="en-US" b="1" i="1" dirty="0" smtClean="0"/>
              <a:t>\lambda</a:t>
            </a:r>
            <a:r>
              <a:rPr lang="en-US" dirty="0" smtClean="0"/>
              <a:t> </a:t>
            </a:r>
            <a:r>
              <a:rPr lang="en-US" dirty="0" err="1" smtClean="0"/>
              <a:t>dropoff</a:t>
            </a:r>
            <a:r>
              <a:rPr lang="en-US" dirty="0" smtClean="0"/>
              <a:t> per hop</a:t>
            </a:r>
          </a:p>
          <a:p>
            <a:pPr lvl="1"/>
            <a:r>
              <a:rPr lang="en-US" dirty="0" smtClean="0"/>
              <a:t>Assign polarity zero unless pos/</a:t>
            </a:r>
            <a:r>
              <a:rPr lang="en-US" dirty="0" err="1" smtClean="0"/>
              <a:t>neg</a:t>
            </a:r>
            <a:r>
              <a:rPr lang="en-US" dirty="0" smtClean="0"/>
              <a:t> score beyond </a:t>
            </a:r>
            <a:r>
              <a:rPr lang="en-US" b="1" dirty="0" smtClean="0"/>
              <a:t>\gamma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2417" y="791878"/>
            <a:ext cx="4777165" cy="53041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Bad: Label Propagation Algorithm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181600" y="1600200"/>
            <a:ext cx="37338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Sum of all path weights between nodes</a:t>
            </a:r>
          </a:p>
          <a:p>
            <a:pPr lvl="1"/>
            <a:r>
              <a:rPr lang="en-US" dirty="0" smtClean="0"/>
              <a:t>Matrix </a:t>
            </a:r>
            <a:r>
              <a:rPr lang="en-US" dirty="0" err="1" smtClean="0"/>
              <a:t>mult</a:t>
            </a:r>
            <a:r>
              <a:rPr lang="en-US" dirty="0" smtClean="0"/>
              <a:t>, </a:t>
            </a:r>
            <a:r>
              <a:rPr lang="en-US" dirty="0" err="1" smtClean="0"/>
              <a:t>PageRank</a:t>
            </a:r>
            <a:r>
              <a:rPr lang="en-US" dirty="0" smtClean="0"/>
              <a:t>, random walks</a:t>
            </a:r>
          </a:p>
          <a:p>
            <a:pPr lvl="1"/>
            <a:r>
              <a:rPr lang="en-US" dirty="0" smtClean="0"/>
              <a:t>Previous work on </a:t>
            </a:r>
            <a:r>
              <a:rPr lang="en-US" dirty="0" err="1" smtClean="0"/>
              <a:t>WordNet</a:t>
            </a:r>
            <a:r>
              <a:rPr lang="en-US" dirty="0" smtClean="0"/>
              <a:t> (Blair-</a:t>
            </a:r>
            <a:r>
              <a:rPr lang="en-US" dirty="0" err="1" smtClean="0"/>
              <a:t>Goldensohn</a:t>
            </a:r>
            <a:r>
              <a:rPr lang="en-US" dirty="0" smtClean="0"/>
              <a:t> et al 2008)</a:t>
            </a:r>
          </a:p>
          <a:p>
            <a:r>
              <a:rPr lang="en-US" dirty="0" smtClean="0"/>
              <a:t>Fails since many entity-class-specific dense </a:t>
            </a:r>
            <a:r>
              <a:rPr lang="en-US" dirty="0" err="1" smtClean="0"/>
              <a:t>subgraphs</a:t>
            </a:r>
            <a:endParaRPr lang="en-US" dirty="0" smtClean="0"/>
          </a:p>
          <a:p>
            <a:pPr lvl="1"/>
            <a:r>
              <a:rPr lang="en-US" dirty="0" err="1" smtClean="0"/>
              <a:t>Overamplified</a:t>
            </a:r>
            <a:endParaRPr lang="en-US" dirty="0" smtClean="0"/>
          </a:p>
          <a:p>
            <a:pPr lvl="1"/>
            <a:r>
              <a:rPr lang="en-US" dirty="0" smtClean="0"/>
              <a:t>Convergence issues</a:t>
            </a:r>
          </a:p>
          <a:p>
            <a:r>
              <a:rPr lang="en-US" dirty="0" smtClean="0"/>
              <a:t>Fails since noisy graphs</a:t>
            </a:r>
          </a:p>
          <a:p>
            <a:r>
              <a:rPr lang="en-US" dirty="0" smtClean="0"/>
              <a:t>They find their max rule – only 1 path is used, not all – is better behaved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52600"/>
            <a:ext cx="4406900" cy="3269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Words!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639763"/>
          </a:xfrm>
        </p:spPr>
        <p:txBody>
          <a:bodyPr/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6329" y="1905000"/>
            <a:ext cx="6832600" cy="363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2209800"/>
            <a:ext cx="6172200" cy="353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 positives but not negatives:</a:t>
            </a:r>
          </a:p>
          <a:p>
            <a:pPr lvl="1"/>
            <a:r>
              <a:rPr lang="en-US" dirty="0" smtClean="0"/>
              <a:t>Spelling variations</a:t>
            </a:r>
          </a:p>
          <a:p>
            <a:r>
              <a:rPr lang="en-US" dirty="0" smtClean="0"/>
              <a:t>In negatives but not positives:</a:t>
            </a:r>
          </a:p>
          <a:p>
            <a:pPr lvl="1"/>
            <a:r>
              <a:rPr lang="en-US" dirty="0" smtClean="0"/>
              <a:t>Insults, outbursts</a:t>
            </a:r>
          </a:p>
          <a:p>
            <a:pPr lvl="1"/>
            <a:r>
              <a:rPr lang="en-US" dirty="0" smtClean="0"/>
              <a:t>Derogatory terms, racial slurs</a:t>
            </a:r>
          </a:p>
          <a:p>
            <a:pPr lvl="1"/>
            <a:r>
              <a:rPr lang="en-US" dirty="0" smtClean="0"/>
              <a:t>(they’re hinting at, more </a:t>
            </a:r>
            <a:r>
              <a:rPr lang="en-US" dirty="0" err="1" smtClean="0"/>
              <a:t>exclamatives</a:t>
            </a:r>
            <a:r>
              <a:rPr lang="en-US" dirty="0" smtClean="0"/>
              <a:t>, interjections, and emotive communication in general?)</a:t>
            </a:r>
          </a:p>
          <a:p>
            <a:endParaRPr lang="en-US" dirty="0" smtClean="0"/>
          </a:p>
          <a:p>
            <a:r>
              <a:rPr lang="en-US" dirty="0" smtClean="0"/>
              <a:t>In all cases</a:t>
            </a:r>
          </a:p>
          <a:p>
            <a:pPr lvl="1"/>
            <a:r>
              <a:rPr lang="en-US" dirty="0" err="1" smtClean="0"/>
              <a:t>Multiwords</a:t>
            </a:r>
            <a:r>
              <a:rPr lang="en-US" dirty="0" smtClean="0"/>
              <a:t> and lexical creativity!</a:t>
            </a:r>
          </a:p>
          <a:p>
            <a:pPr lvl="1"/>
            <a:r>
              <a:rPr lang="en-US" dirty="0" smtClean="0"/>
              <a:t>Compare: manual lexicon efforts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Weakness: NO PRECISION EVALUATION!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lengths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Modal length 2 </a:t>
            </a:r>
          </a:p>
          <a:p>
            <a:pPr lvl="1"/>
            <a:r>
              <a:rPr lang="en-US" dirty="0" smtClean="0"/>
              <a:t>odd: should be sparser</a:t>
            </a:r>
          </a:p>
          <a:p>
            <a:pPr lvl="1"/>
            <a:r>
              <a:rPr lang="en-US" dirty="0" smtClean="0"/>
              <a:t>Adverb/adjective phrase: “more brittle” “less brittle”.</a:t>
            </a:r>
          </a:p>
          <a:p>
            <a:pPr lvl="1"/>
            <a:r>
              <a:rPr lang="en-US" dirty="0" smtClean="0"/>
              <a:t>Polarity scores violate ideal ordering: “brittle” is stronger.  Future work, compositional semantics?</a:t>
            </a:r>
          </a:p>
          <a:p>
            <a:pPr lvl="1"/>
            <a:r>
              <a:rPr lang="en-US" dirty="0" smtClean="0"/>
              <a:t>?? Why no numbers?  Manual evaluation won’t hurt you!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954" y="1571745"/>
            <a:ext cx="4664561" cy="7553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8216" y="1624992"/>
            <a:ext cx="3342047" cy="6780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to previous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Lexicon sizes.  They don’t look at lexicon precision/quality.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13479" y="4634706"/>
            <a:ext cx="2552742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think this is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1979" y="4634706"/>
            <a:ext cx="4381500" cy="18106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268614"/>
            <a:ext cx="5956279" cy="12906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396" y="4997601"/>
            <a:ext cx="1559327" cy="1377565"/>
          </a:xfrm>
          <a:prstGeom prst="rect">
            <a:avLst/>
          </a:prstGeom>
        </p:spPr>
      </p:pic>
      <p:pic>
        <p:nvPicPr>
          <p:cNvPr id="8" name="Picture 7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6858000" y="5340426"/>
            <a:ext cx="1498600" cy="1104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“The viability of web-derived polarity lexicons”</a:t>
            </a:r>
            <a:br>
              <a:rPr lang="en-US" sz="2000" dirty="0" smtClean="0"/>
            </a:br>
            <a:r>
              <a:rPr lang="en-US" sz="2000" dirty="0" err="1" smtClean="0"/>
              <a:t>Velikovich</a:t>
            </a:r>
            <a:r>
              <a:rPr lang="en-US" sz="2000" dirty="0" smtClean="0"/>
              <a:t>, Blair-</a:t>
            </a:r>
            <a:r>
              <a:rPr lang="en-US" sz="2000" dirty="0" err="1" smtClean="0"/>
              <a:t>Goldesohn</a:t>
            </a:r>
            <a:r>
              <a:rPr lang="en-US" sz="2000" dirty="0" smtClean="0"/>
              <a:t>, </a:t>
            </a:r>
            <a:r>
              <a:rPr lang="en-US" sz="2000" dirty="0" err="1" smtClean="0"/>
              <a:t>Hannan</a:t>
            </a:r>
            <a:r>
              <a:rPr lang="en-US" sz="2000" dirty="0" smtClean="0"/>
              <a:t>, McDonald. To appear, NAACL-2010</a:t>
            </a:r>
          </a:p>
          <a:p>
            <a:pPr lvl="1"/>
            <a:r>
              <a:rPr lang="en-US" sz="1800" dirty="0" smtClean="0"/>
              <a:t>NY/Google sentiment group; Natalie Glance’s presentation touched on this particular work</a:t>
            </a:r>
          </a:p>
          <a:p>
            <a:pPr lvl="1"/>
            <a:r>
              <a:rPr lang="en-US" sz="1800" dirty="0" smtClean="0"/>
              <a:t>(Some) authors’ previous work: “Structured models for fine-to-coarse sentiment analysis”, McDonald et al 2007</a:t>
            </a:r>
          </a:p>
          <a:p>
            <a:r>
              <a:rPr lang="en-US" sz="2000" dirty="0" smtClean="0"/>
              <a:t>This presentation is based on a DRAFT VERSION</a:t>
            </a:r>
          </a:p>
          <a:p>
            <a:r>
              <a:rPr lang="en-US" sz="2000" dirty="0" smtClean="0"/>
              <a:t>Outline</a:t>
            </a:r>
          </a:p>
          <a:p>
            <a:pPr lvl="1"/>
            <a:r>
              <a:rPr lang="en-US" sz="1800" dirty="0" smtClean="0"/>
              <a:t>Lexicon expansion approach</a:t>
            </a:r>
          </a:p>
          <a:p>
            <a:pPr lvl="1"/>
            <a:r>
              <a:rPr lang="en-US" sz="1800" dirty="0" smtClean="0"/>
              <a:t>Contextual similarity</a:t>
            </a:r>
          </a:p>
          <a:p>
            <a:pPr lvl="1"/>
            <a:r>
              <a:rPr lang="en-US" sz="1800" dirty="0" smtClean="0"/>
              <a:t>Graph propagation algorithm</a:t>
            </a:r>
          </a:p>
          <a:p>
            <a:pPr lvl="1"/>
            <a:r>
              <a:rPr lang="en-US" sz="1800" dirty="0" smtClean="0"/>
              <a:t>Evaluations</a:t>
            </a:r>
          </a:p>
          <a:p>
            <a:pPr lvl="2"/>
            <a:r>
              <a:rPr lang="en-US" sz="1400" dirty="0" smtClean="0"/>
              <a:t>Direct</a:t>
            </a:r>
          </a:p>
          <a:p>
            <a:pPr lvl="2"/>
            <a:r>
              <a:rPr lang="en-US" sz="1400" dirty="0" smtClean="0"/>
              <a:t>Task</a:t>
            </a:r>
          </a:p>
          <a:p>
            <a:pPr lvl="1"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3916 annotated sentences from product reviews (McDonald et al 2007)</a:t>
            </a:r>
          </a:p>
          <a:p>
            <a:r>
              <a:rPr lang="en-US" dirty="0" smtClean="0"/>
              <a:t>Classify pos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neg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neutral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Two systems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Lexical matching</a:t>
            </a:r>
          </a:p>
          <a:p>
            <a:pPr lvl="1"/>
            <a:r>
              <a:rPr lang="en-US" dirty="0" smtClean="0"/>
              <a:t>Vote-flip algorithm (</a:t>
            </a:r>
            <a:r>
              <a:rPr lang="en-US" dirty="0" err="1" smtClean="0"/>
              <a:t>Choi</a:t>
            </a:r>
            <a:r>
              <a:rPr lang="en-US" dirty="0" smtClean="0"/>
              <a:t> and </a:t>
            </a:r>
            <a:r>
              <a:rPr lang="en-US" dirty="0" err="1" smtClean="0"/>
              <a:t>Cardie</a:t>
            </a:r>
            <a:r>
              <a:rPr lang="en-US" dirty="0" smtClean="0"/>
              <a:t> 2009)</a:t>
            </a:r>
          </a:p>
          <a:p>
            <a:pPr lvl="1"/>
            <a:r>
              <a:rPr lang="en-US" dirty="0" smtClean="0"/>
              <a:t>Ranking: Purity score</a:t>
            </a:r>
          </a:p>
          <a:p>
            <a:pPr lvl="2"/>
            <a:r>
              <a:rPr lang="en-US" dirty="0" smtClean="0"/>
              <a:t>Normalized sum of sentiment phrase scores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Contextual classifier: classify </a:t>
            </a:r>
            <a:r>
              <a:rPr lang="en-US" dirty="0" err="1" smtClean="0"/>
              <a:t>prev</a:t>
            </a:r>
            <a:r>
              <a:rPr lang="en-US" dirty="0" smtClean="0"/>
              <a:t>/next sentences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450" y="171450"/>
            <a:ext cx="7023100" cy="651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Positive sentence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87" y="1072066"/>
            <a:ext cx="8400799" cy="56161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Their lexicon is better</a:t>
            </a:r>
          </a:p>
          <a:p>
            <a:r>
              <a:rPr lang="en-US" dirty="0" smtClean="0"/>
              <a:t>Bigger lexicons are better</a:t>
            </a:r>
          </a:p>
          <a:p>
            <a:r>
              <a:rPr lang="en-US" dirty="0" smtClean="0"/>
              <a:t>Contextual classifier beats single-sentence lexical </a:t>
            </a:r>
            <a:r>
              <a:rPr lang="en-US" dirty="0" smtClean="0"/>
              <a:t>matching</a:t>
            </a:r>
          </a:p>
          <a:p>
            <a:pPr lvl="1"/>
            <a:r>
              <a:rPr lang="en-US" dirty="0" smtClean="0"/>
              <a:t>Lexicon gains are smaller here</a:t>
            </a:r>
          </a:p>
          <a:p>
            <a:r>
              <a:rPr lang="en-US" dirty="0" smtClean="0"/>
              <a:t>Combining all lexicons does best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361" y="-39806"/>
            <a:ext cx="9238670" cy="70204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Can build large and rich lexicons from web text</a:t>
            </a:r>
          </a:p>
          <a:p>
            <a:r>
              <a:rPr lang="en-US" dirty="0" smtClean="0"/>
              <a:t>Interesting qualitative phenomena suggest possible future enhancements</a:t>
            </a:r>
          </a:p>
          <a:p>
            <a:r>
              <a:rPr lang="en-US" dirty="0" smtClean="0"/>
              <a:t>New lexicons are useful for sentiment detection</a:t>
            </a:r>
          </a:p>
          <a:p>
            <a:r>
              <a:rPr lang="en-US" dirty="0" smtClean="0"/>
              <a:t>Hopefully this approach works for other languages</a:t>
            </a:r>
          </a:p>
          <a:p>
            <a:pPr lvl="1"/>
            <a:r>
              <a:rPr lang="en-US" dirty="0" smtClean="0"/>
              <a:t>Seems likely</a:t>
            </a:r>
          </a:p>
          <a:p>
            <a:endParaRPr lang="en-US" dirty="0" smtClean="0"/>
          </a:p>
          <a:p>
            <a:r>
              <a:rPr lang="en-US" dirty="0" smtClean="0"/>
              <a:t>Would have been nice to see</a:t>
            </a:r>
          </a:p>
          <a:p>
            <a:pPr lvl="1"/>
            <a:r>
              <a:rPr lang="en-US" dirty="0" smtClean="0"/>
              <a:t>Improvements to lexicon vs. sentiment analysis algorithm</a:t>
            </a:r>
          </a:p>
          <a:p>
            <a:pPr lvl="1"/>
            <a:r>
              <a:rPr lang="en-US" dirty="0" smtClean="0"/>
              <a:t>Improvements to similarity graph algorithm vs. large data </a:t>
            </a:r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What is change to # lexicon hits per sentence?  Bin sentences for classifier </a:t>
            </a:r>
            <a:r>
              <a:rPr lang="en-US" dirty="0" err="1" smtClean="0"/>
              <a:t>prec/rec</a:t>
            </a:r>
            <a:r>
              <a:rPr lang="en-US" dirty="0" smtClean="0"/>
              <a:t> breakdown.  Are all gains from 0-&gt;1 or 0-&gt;2 lexicon </a:t>
            </a:r>
            <a:r>
              <a:rPr lang="en-US" dirty="0" err="1" smtClean="0"/>
              <a:t>hitcount</a:t>
            </a:r>
            <a:r>
              <a:rPr lang="en-US" dirty="0" smtClean="0"/>
              <a:t> improvements?</a:t>
            </a:r>
            <a:endParaRPr lang="en-US" dirty="0" smtClean="0"/>
          </a:p>
          <a:p>
            <a:pPr lvl="1"/>
            <a:r>
              <a:rPr lang="en-US" dirty="0" smtClean="0"/>
              <a:t>Numbers for </a:t>
            </a:r>
            <a:r>
              <a:rPr lang="en-US" dirty="0" smtClean="0"/>
              <a:t>direct lexicon </a:t>
            </a:r>
            <a:r>
              <a:rPr lang="en-US" dirty="0" smtClean="0"/>
              <a:t>evaluation: </a:t>
            </a:r>
            <a:r>
              <a:rPr lang="en-US" dirty="0" smtClean="0"/>
              <a:t>Precision evaluation?  </a:t>
            </a:r>
            <a:r>
              <a:rPr lang="en-US" dirty="0" err="1" smtClean="0"/>
              <a:t>Adj</a:t>
            </a:r>
            <a:r>
              <a:rPr lang="en-US" dirty="0" smtClean="0"/>
              <a:t>/Adv statistics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Reasonble</a:t>
            </a:r>
            <a:r>
              <a:rPr lang="en-US" dirty="0" smtClean="0"/>
              <a:t> to </a:t>
            </a:r>
            <a:r>
              <a:rPr lang="en-US" dirty="0" smtClean="0"/>
              <a:t>seed </a:t>
            </a:r>
            <a:r>
              <a:rPr lang="en-US" dirty="0" smtClean="0"/>
              <a:t>with </a:t>
            </a:r>
            <a:r>
              <a:rPr lang="en-US" dirty="0" smtClean="0"/>
              <a:t>all/most </a:t>
            </a:r>
            <a:r>
              <a:rPr lang="en-US" dirty="0" smtClean="0"/>
              <a:t>of Wilson et al (Pitt lexicon)?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Polarity Lexicons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Word lists with polarity</a:t>
            </a:r>
          </a:p>
          <a:p>
            <a:pPr lvl="1"/>
            <a:r>
              <a:rPr lang="en-US" dirty="0" smtClean="0"/>
              <a:t>excel =&gt; POSITIVE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oeful =&gt; NEGATIVE</a:t>
            </a:r>
          </a:p>
          <a:p>
            <a:r>
              <a:rPr lang="en-US" dirty="0" smtClean="0"/>
              <a:t>Hand-constructed: General Inquirer, </a:t>
            </a:r>
            <a:r>
              <a:rPr lang="en-US" dirty="0" smtClean="0"/>
              <a:t>Pitt (Wilson et al), </a:t>
            </a:r>
            <a:r>
              <a:rPr lang="en-US" dirty="0" smtClean="0"/>
              <a:t>or ad-</a:t>
            </a:r>
            <a:r>
              <a:rPr lang="en-US" dirty="0" smtClean="0"/>
              <a:t>hoc (</a:t>
            </a:r>
            <a:r>
              <a:rPr lang="en-US" dirty="0" smtClean="0"/>
              <a:t>e.g. Das and Chen)</a:t>
            </a:r>
            <a:endParaRPr lang="en-US" dirty="0" smtClean="0"/>
          </a:p>
          <a:p>
            <a:r>
              <a:rPr lang="en-US" dirty="0" smtClean="0"/>
              <a:t>Lexicon extension</a:t>
            </a:r>
          </a:p>
          <a:p>
            <a:pPr lvl="1"/>
            <a:r>
              <a:rPr lang="en-US" dirty="0" smtClean="0"/>
              <a:t>Find more examples via contextual similarity to initial seeds</a:t>
            </a:r>
          </a:p>
          <a:p>
            <a:pPr lvl="1"/>
            <a:r>
              <a:rPr lang="en-US" dirty="0" smtClean="0"/>
              <a:t>Similar recent</a:t>
            </a:r>
            <a:r>
              <a:rPr lang="en-US" dirty="0" smtClean="0"/>
              <a:t> </a:t>
            </a:r>
            <a:r>
              <a:rPr lang="en-US" dirty="0" smtClean="0"/>
              <a:t>(non-sentiment) </a:t>
            </a:r>
            <a:r>
              <a:rPr lang="en-US" dirty="0" smtClean="0"/>
              <a:t>work</a:t>
            </a:r>
            <a:r>
              <a:rPr lang="en-US" dirty="0" smtClean="0"/>
              <a:t>: expansion of sets (Wang 2009, thesis), </a:t>
            </a:r>
            <a:r>
              <a:rPr lang="en-US" dirty="0" err="1" smtClean="0"/>
              <a:t>WordNet</a:t>
            </a:r>
            <a:r>
              <a:rPr lang="en-US" dirty="0" smtClean="0"/>
              <a:t> (Snow 2009, thesis),</a:t>
            </a:r>
            <a:r>
              <a:rPr lang="en-US" dirty="0" smtClean="0"/>
              <a:t> predicate calculus KB </a:t>
            </a:r>
            <a:r>
              <a:rPr lang="en-US" dirty="0" smtClean="0"/>
              <a:t>(Carlson 2010, thesis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Compare</a:t>
            </a:r>
            <a:r>
              <a:rPr lang="en-US" dirty="0" smtClean="0"/>
              <a:t>: Previous work presented in class</a:t>
            </a:r>
          </a:p>
          <a:p>
            <a:pPr lvl="1"/>
            <a:r>
              <a:rPr lang="en-US" dirty="0" smtClean="0"/>
              <a:t>Similar: </a:t>
            </a:r>
            <a:r>
              <a:rPr lang="en-US" dirty="0" err="1" smtClean="0"/>
              <a:t>Turney</a:t>
            </a:r>
            <a:r>
              <a:rPr lang="en-US" dirty="0" smtClean="0"/>
              <a:t> 2002 </a:t>
            </a:r>
            <a:r>
              <a:rPr lang="en-US" dirty="0" smtClean="0"/>
              <a:t>(sentiment lexicon extension via web </a:t>
            </a:r>
            <a:r>
              <a:rPr lang="en-US" dirty="0" smtClean="0"/>
              <a:t>page co-</a:t>
            </a:r>
            <a:r>
              <a:rPr lang="en-US" dirty="0" smtClean="0"/>
              <a:t>occurrence stats)</a:t>
            </a:r>
            <a:endParaRPr lang="en-US" dirty="0" smtClean="0"/>
          </a:p>
          <a:p>
            <a:pPr lvl="1"/>
            <a:r>
              <a:rPr lang="en-US" dirty="0" smtClean="0"/>
              <a:t>Contrast: Pang and Lee 2002, supervised learning from word features</a:t>
            </a:r>
          </a:p>
          <a:p>
            <a:pPr lvl="1"/>
            <a:r>
              <a:rPr lang="en-US" dirty="0" smtClean="0"/>
              <a:t>“… the core of many academic and commercial sentiment analysis systems remains the polarity lexicon”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Contextual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You shall know a word by the company it keeps </a:t>
            </a:r>
            <a:r>
              <a:rPr lang="en-US" dirty="0" smtClean="0"/>
              <a:t>(Firth 1957)</a:t>
            </a:r>
          </a:p>
          <a:p>
            <a:r>
              <a:rPr lang="en-US" dirty="0" smtClean="0"/>
              <a:t>Word radius context window counts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i="1" dirty="0" smtClean="0"/>
              <a:t>had a </a:t>
            </a:r>
            <a:r>
              <a:rPr lang="en-US" b="1" dirty="0" smtClean="0"/>
              <a:t>great </a:t>
            </a:r>
            <a:r>
              <a:rPr lang="en-US" i="1" dirty="0" smtClean="0"/>
              <a:t>conference call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i="1" dirty="0" smtClean="0"/>
              <a:t>It was </a:t>
            </a:r>
            <a:r>
              <a:rPr lang="en-US" b="1" dirty="0" smtClean="0"/>
              <a:t>great</a:t>
            </a:r>
            <a:r>
              <a:rPr lang="en-US" dirty="0" smtClean="0"/>
              <a:t> </a:t>
            </a:r>
            <a:r>
              <a:rPr lang="en-US" i="1" dirty="0" smtClean="0"/>
              <a:t>!</a:t>
            </a:r>
          </a:p>
          <a:p>
            <a:pPr lvl="1">
              <a:buNone/>
            </a:pPr>
            <a:r>
              <a:rPr lang="en-US" i="1" dirty="0" smtClean="0"/>
              <a:t>	Had a </a:t>
            </a:r>
            <a:r>
              <a:rPr lang="en-US" b="1" dirty="0" smtClean="0"/>
              <a:t>great</a:t>
            </a:r>
            <a:r>
              <a:rPr lang="en-US" i="1" dirty="0" smtClean="0"/>
              <a:t> laugh</a:t>
            </a:r>
          </a:p>
          <a:p>
            <a:pPr lvl="1">
              <a:buNone/>
            </a:pPr>
            <a:r>
              <a:rPr lang="en-US" i="1" dirty="0" smtClean="0"/>
              <a:t>	Just </a:t>
            </a:r>
            <a:r>
              <a:rPr lang="en-US" b="1" dirty="0" smtClean="0"/>
              <a:t>great </a:t>
            </a:r>
            <a:r>
              <a:rPr lang="en-US" i="1" dirty="0" smtClean="0"/>
              <a:t>it's snowing</a:t>
            </a:r>
          </a:p>
          <a:p>
            <a:pPr marL="342900" lvl="1" indent="-342900">
              <a:buFont typeface="Arial"/>
              <a:buChar char="•"/>
            </a:pPr>
            <a:r>
              <a:rPr lang="en-US" i="1" dirty="0" smtClean="0"/>
              <a:t>Had a </a:t>
            </a:r>
            <a:r>
              <a:rPr lang="en-US" b="1" dirty="0" smtClean="0"/>
              <a:t>nice </a:t>
            </a:r>
            <a:r>
              <a:rPr lang="en-US" i="1" dirty="0" smtClean="0"/>
              <a:t>laugh </a:t>
            </a:r>
            <a:r>
              <a:rPr lang="en-US" dirty="0" smtClean="0"/>
              <a:t>=&gt; hopefully (</a:t>
            </a:r>
            <a:r>
              <a:rPr lang="en-US" i="1" dirty="0" smtClean="0"/>
              <a:t>Had, nice, &lt;&gt;, laugh</a:t>
            </a:r>
            <a:r>
              <a:rPr lang="en-US" dirty="0" smtClean="0"/>
              <a:t>) is high for both </a:t>
            </a:r>
            <a:r>
              <a:rPr lang="en-US" b="1" dirty="0" smtClean="0"/>
              <a:t>nice </a:t>
            </a:r>
            <a:r>
              <a:rPr lang="en-US" dirty="0" smtClean="0"/>
              <a:t>and </a:t>
            </a:r>
            <a:r>
              <a:rPr lang="en-US" b="1" dirty="0" smtClean="0"/>
              <a:t>great</a:t>
            </a:r>
            <a:r>
              <a:rPr lang="en-US" dirty="0" smtClean="0"/>
              <a:t>, but low for </a:t>
            </a:r>
            <a:r>
              <a:rPr lang="en-US" b="1" dirty="0" smtClean="0"/>
              <a:t>bad</a:t>
            </a:r>
            <a:r>
              <a:rPr lang="en-US" dirty="0" smtClean="0"/>
              <a:t>.</a:t>
            </a:r>
          </a:p>
          <a:p>
            <a:r>
              <a:rPr lang="en-US" sz="2811" dirty="0" smtClean="0"/>
              <a:t>Superficially similar to, but far more sophisticated than, context co-occurrence. 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sz="2667" dirty="0" smtClean="0"/>
              <a:t>(Trivial size: 2M </a:t>
            </a:r>
            <a:r>
              <a:rPr lang="en-US" sz="2667" dirty="0" smtClean="0"/>
              <a:t>occurrences, Twitter text, &gt;=10 </a:t>
            </a:r>
            <a:r>
              <a:rPr lang="en-US" sz="2667" dirty="0" smtClean="0"/>
              <a:t>counts)</a:t>
            </a:r>
            <a:endParaRPr lang="en-US" sz="2667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1417638"/>
            <a:ext cx="5943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Monaco"/>
                <a:cs typeface="Monaco"/>
              </a:rPr>
              <a:t>context              "</a:t>
            </a:r>
            <a:r>
              <a:rPr lang="en-US" sz="1600" i="1" dirty="0" smtClean="0">
                <a:latin typeface="Monaco"/>
                <a:cs typeface="Monaco"/>
              </a:rPr>
              <a:t>great</a:t>
            </a:r>
            <a:r>
              <a:rPr lang="en-US" sz="1600" dirty="0" smtClean="0">
                <a:latin typeface="Monaco"/>
                <a:cs typeface="Monaco"/>
              </a:rPr>
              <a:t>" "</a:t>
            </a:r>
            <a:r>
              <a:rPr lang="en-US" sz="1600" i="1" dirty="0" smtClean="0">
                <a:latin typeface="Monaco"/>
                <a:cs typeface="Monaco"/>
              </a:rPr>
              <a:t>good</a:t>
            </a:r>
            <a:r>
              <a:rPr lang="en-US" sz="1600" dirty="0" smtClean="0">
                <a:latin typeface="Monaco"/>
                <a:cs typeface="Monaco"/>
              </a:rPr>
              <a:t>" "</a:t>
            </a:r>
            <a:r>
              <a:rPr lang="en-US" sz="1600" i="1" dirty="0" smtClean="0">
                <a:latin typeface="Monaco"/>
                <a:cs typeface="Monaco"/>
              </a:rPr>
              <a:t>bad</a:t>
            </a:r>
            <a:r>
              <a:rPr lang="en-US" sz="1600" dirty="0" smtClean="0">
                <a:latin typeface="Monaco"/>
                <a:cs typeface="Monaco"/>
              </a:rPr>
              <a:t>"</a:t>
            </a:r>
          </a:p>
          <a:p>
            <a:r>
              <a:rPr lang="en-US" sz="1600" dirty="0" smtClean="0">
                <a:latin typeface="Monaco"/>
                <a:cs typeface="Monaco"/>
              </a:rPr>
              <a:t>-------              ------- ------ -----</a:t>
            </a:r>
          </a:p>
          <a:p>
            <a:r>
              <a:rPr lang="en-US" sz="1600" dirty="0" smtClean="0">
                <a:latin typeface="Monaco"/>
                <a:cs typeface="Monaco"/>
              </a:rPr>
              <a:t>have a  &lt;&gt;  day !    0.066   0.011  0.0009</a:t>
            </a:r>
          </a:p>
          <a:p>
            <a:r>
              <a:rPr lang="en-US" sz="1600" dirty="0" smtClean="0">
                <a:latin typeface="Monaco"/>
                <a:cs typeface="Monaco"/>
              </a:rPr>
              <a:t> </a:t>
            </a:r>
            <a:r>
              <a:rPr lang="en-US" sz="1600" dirty="0" err="1" smtClean="0">
                <a:latin typeface="Monaco"/>
                <a:cs typeface="Monaco"/>
              </a:rPr>
              <a:t>s</a:t>
            </a:r>
            <a:r>
              <a:rPr lang="en-US" sz="1600" dirty="0" smtClean="0">
                <a:latin typeface="Monaco"/>
                <a:cs typeface="Monaco"/>
              </a:rPr>
              <a:t>  &lt;&gt;  !            0.042   0.017  0.004</a:t>
            </a:r>
          </a:p>
          <a:p>
            <a:r>
              <a:rPr lang="en-US" sz="1600" dirty="0" smtClean="0">
                <a:latin typeface="Monaco"/>
                <a:cs typeface="Monaco"/>
              </a:rPr>
              <a:t>not as  &lt;&gt;  as it    0.0005  0.002  0.011</a:t>
            </a:r>
          </a:p>
          <a:p>
            <a:endParaRPr lang="en-US" sz="1600" dirty="0" smtClean="0">
              <a:latin typeface="Monaco"/>
              <a:cs typeface="Monaco"/>
            </a:endParaRPr>
          </a:p>
          <a:p>
            <a:endParaRPr lang="en-US" sz="1600" dirty="0">
              <a:latin typeface="Monaco"/>
              <a:cs typeface="Monaco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4519317" y="2740457"/>
            <a:ext cx="431172" cy="3049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950489" y="2740459"/>
            <a:ext cx="407029" cy="3284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29282" y="3114895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sim</a:t>
            </a:r>
            <a:r>
              <a:rPr lang="en-US" dirty="0" err="1" smtClean="0"/>
              <a:t>(great</a:t>
            </a:r>
            <a:r>
              <a:rPr lang="en-US" dirty="0" smtClean="0"/>
              <a:t>, good) based on context vectors (columns)</a:t>
            </a:r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609600" y="3797914"/>
            <a:ext cx="8229600" cy="273226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800" dirty="0" smtClean="0"/>
              <a:t>This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paper does not specify context vector representation (counts? Log-counts?)  Above </a:t>
            </a:r>
            <a:r>
              <a:rPr lang="en-US" sz="2800" dirty="0" smtClean="0"/>
              <a:t>is P( context | word )</a:t>
            </a: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Paper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uses cosine </a:t>
            </a:r>
            <a:r>
              <a:rPr lang="en-US" sz="2800" dirty="0" smtClean="0"/>
              <a:t>similarity</a:t>
            </a: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800" dirty="0" smtClean="0"/>
              <a:t>“</a:t>
            </a:r>
            <a:r>
              <a:rPr lang="en-US" sz="2800" dirty="0" smtClean="0"/>
              <a:t>e.g., for sentiment analysis, one would hope that </a:t>
            </a:r>
            <a:r>
              <a:rPr lang="en-US" sz="2800" dirty="0" err="1" smtClean="0"/>
              <a:t>w_ij</a:t>
            </a:r>
            <a:r>
              <a:rPr lang="en-US" sz="2800" dirty="0" smtClean="0"/>
              <a:t> &gt; </a:t>
            </a:r>
            <a:r>
              <a:rPr lang="en-US" sz="2800" dirty="0" err="1" smtClean="0"/>
              <a:t>w_ik</a:t>
            </a:r>
            <a:r>
              <a:rPr lang="en-US" sz="2800" dirty="0" smtClean="0"/>
              <a:t> if </a:t>
            </a:r>
            <a:r>
              <a:rPr lang="en-US" sz="2800" dirty="0" err="1" smtClean="0"/>
              <a:t>v_i</a:t>
            </a:r>
            <a:r>
              <a:rPr lang="en-US" sz="2800" dirty="0" smtClean="0"/>
              <a:t>=good, </a:t>
            </a:r>
            <a:r>
              <a:rPr lang="en-US" sz="2800" dirty="0" err="1" smtClean="0"/>
              <a:t>v_j</a:t>
            </a:r>
            <a:r>
              <a:rPr lang="en-US" sz="2800" dirty="0" smtClean="0"/>
              <a:t>=great and </a:t>
            </a:r>
            <a:r>
              <a:rPr lang="en-US" sz="2800" dirty="0" err="1" smtClean="0"/>
              <a:t>v_k</a:t>
            </a:r>
            <a:r>
              <a:rPr lang="en-US" sz="2800" dirty="0" smtClean="0"/>
              <a:t>=bad</a:t>
            </a:r>
            <a:r>
              <a:rPr lang="en-US" sz="2800" dirty="0" smtClean="0"/>
              <a:t>”</a:t>
            </a: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800" dirty="0" smtClean="0"/>
              <a:t>It checks out here!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•"/>
            </a:pPr>
            <a:r>
              <a:rPr lang="en-US" sz="2800" dirty="0" err="1" smtClean="0"/>
              <a:t>sim(good</a:t>
            </a:r>
            <a:r>
              <a:rPr lang="en-US" sz="2800" dirty="0" smtClean="0"/>
              <a:t>, great</a:t>
            </a:r>
            <a:r>
              <a:rPr lang="en-US" sz="2800" dirty="0" smtClean="0"/>
              <a:t>) = 0.0074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•"/>
            </a:pPr>
            <a:r>
              <a:rPr lang="en-US" sz="2800" dirty="0" err="1" smtClean="0"/>
              <a:t>sim(good</a:t>
            </a:r>
            <a:r>
              <a:rPr lang="en-US" sz="2800" dirty="0" smtClean="0"/>
              <a:t>, bad) = 0.0049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•"/>
            </a:pPr>
            <a:r>
              <a:rPr lang="en-US" sz="2800" dirty="0" err="1" smtClean="0"/>
              <a:t>sim(great</a:t>
            </a:r>
            <a:r>
              <a:rPr lang="en-US" sz="2800" dirty="0" smtClean="0"/>
              <a:t>, bad) = 0.0034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u="sng" dirty="0" smtClean="0"/>
              <a:t>Identify</a:t>
            </a:r>
            <a:r>
              <a:rPr lang="en-US" b="1" dirty="0" smtClean="0"/>
              <a:t> </a:t>
            </a:r>
            <a:r>
              <a:rPr lang="en-US" dirty="0" smtClean="0"/>
              <a:t>?N words and phrases from 4 billion web pages. Count their size-6 </a:t>
            </a:r>
            <a:r>
              <a:rPr lang="en-US" b="1" u="sng" dirty="0" smtClean="0"/>
              <a:t>contexts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Construct term similarity </a:t>
            </a:r>
            <a:r>
              <a:rPr lang="en-US" b="1" u="sng" dirty="0" smtClean="0"/>
              <a:t>graph</a:t>
            </a:r>
            <a:r>
              <a:rPr lang="en-US" dirty="0" smtClean="0"/>
              <a:t>: cosine similarity of context vectors (probabilities??)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Graph </a:t>
            </a:r>
            <a:r>
              <a:rPr lang="en-US" b="1" u="sng" dirty="0" smtClean="0"/>
              <a:t>propagation</a:t>
            </a:r>
            <a:r>
              <a:rPr lang="en-US" b="1" dirty="0" smtClean="0"/>
              <a:t> </a:t>
            </a:r>
            <a:r>
              <a:rPr lang="en-US" dirty="0" smtClean="0"/>
              <a:t>from seeds =&gt; computed edge weights tell you new polar words</a:t>
            </a:r>
          </a:p>
          <a:p>
            <a:pPr marL="971550" lvl="1" indent="-514350"/>
            <a:r>
              <a:rPr lang="en-US" dirty="0" smtClean="0"/>
              <a:t>Seed: a few hundred pos/</a:t>
            </a:r>
            <a:r>
              <a:rPr lang="en-US" dirty="0" err="1" smtClean="0"/>
              <a:t>neg</a:t>
            </a:r>
            <a:r>
              <a:rPr lang="en-US" dirty="0" smtClean="0"/>
              <a:t> words “from a set of five humans”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finding (</a:t>
            </a:r>
            <a:r>
              <a:rPr lang="en-US" dirty="0" err="1" smtClean="0"/>
              <a:t>Replicability</a:t>
            </a:r>
            <a:r>
              <a:rPr lang="en-US" dirty="0" smtClean="0"/>
              <a:t>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7328" y="1676400"/>
            <a:ext cx="3079471" cy="444976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Sounds like they already had a phrase finder</a:t>
            </a:r>
          </a:p>
          <a:p>
            <a:endParaRPr lang="en-US" dirty="0" smtClean="0"/>
          </a:p>
          <a:p>
            <a:r>
              <a:rPr lang="en-US" dirty="0" smtClean="0"/>
              <a:t>Speculation</a:t>
            </a:r>
            <a:r>
              <a:rPr lang="en-US" dirty="0" smtClean="0"/>
              <a:t>: if you simply take all </a:t>
            </a:r>
            <a:r>
              <a:rPr lang="en-US" dirty="0" err="1" smtClean="0"/>
              <a:t>unfilitered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-grams, the whole</a:t>
            </a:r>
            <a:r>
              <a:rPr lang="en-US" dirty="0" smtClean="0"/>
              <a:t> thing doesn’t work.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882" y="4423463"/>
            <a:ext cx="5451483" cy="9671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856371"/>
            <a:ext cx="5356902" cy="261100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57854" y="5065027"/>
            <a:ext cx="3256248" cy="3406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Thresholding</a:t>
            </a:r>
            <a:r>
              <a:rPr lang="en-US" dirty="0" smtClean="0"/>
              <a:t> (</a:t>
            </a:r>
            <a:r>
              <a:rPr lang="en-US" dirty="0" err="1" smtClean="0"/>
              <a:t>Replicability</a:t>
            </a:r>
            <a:r>
              <a:rPr lang="en-US" dirty="0" smtClean="0"/>
              <a:t>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417638"/>
            <a:ext cx="7010400" cy="4889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10698" y="1387801"/>
            <a:ext cx="2824171" cy="412751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 </a:t>
            </a:r>
            <a:r>
              <a:rPr lang="en-US" dirty="0" smtClean="0"/>
              <a:t>Propagation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[I’m a little confused, this may not be perfect…]</a:t>
            </a:r>
            <a:endParaRPr lang="en-US" dirty="0" smtClean="0"/>
          </a:p>
          <a:p>
            <a:r>
              <a:rPr lang="en-US" dirty="0" smtClean="0"/>
              <a:t>Pre</a:t>
            </a:r>
            <a:r>
              <a:rPr lang="en-US" dirty="0" smtClean="0"/>
              <a:t>-computed cosine similarity weights</a:t>
            </a:r>
          </a:p>
          <a:p>
            <a:r>
              <a:rPr lang="en-US" dirty="0" smtClean="0"/>
              <a:t>For each pos/</a:t>
            </a:r>
            <a:r>
              <a:rPr lang="en-US" dirty="0" err="1" smtClean="0"/>
              <a:t>neg</a:t>
            </a:r>
            <a:r>
              <a:rPr lang="en-US" dirty="0" smtClean="0"/>
              <a:t> seed, find the best (multiplicative) path score to every term in the graph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Iterative max-multiplicative propagation creates </a:t>
            </a:r>
            <a:r>
              <a:rPr lang="en-US" i="1" dirty="0" smtClean="0"/>
              <a:t>two new</a:t>
            </a:r>
            <a:r>
              <a:rPr lang="en-US" i="1" dirty="0" smtClean="0"/>
              <a:t>  bipartite graphs</a:t>
            </a:r>
            <a:endParaRPr lang="en-US" i="1" dirty="0" smtClean="0"/>
          </a:p>
          <a:p>
            <a:pPr lvl="1"/>
            <a:r>
              <a:rPr lang="en-US" dirty="0" smtClean="0"/>
              <a:t>Pass #1: positive polarity graph (weighted</a:t>
            </a:r>
            <a:r>
              <a:rPr lang="en-US" dirty="0" smtClean="0"/>
              <a:t> seed-</a:t>
            </a:r>
            <a:r>
              <a:rPr lang="en-US" dirty="0" smtClean="0"/>
              <a:t>term </a:t>
            </a:r>
            <a:r>
              <a:rPr lang="en-US" dirty="0" smtClean="0"/>
              <a:t>edges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Pass #2: negative polarity graph (weighted</a:t>
            </a:r>
            <a:r>
              <a:rPr lang="en-US" dirty="0" smtClean="0"/>
              <a:t> seed-term edges)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smtClean="0"/>
              <a:t>a single word, look at computed edge weights to positive vs. negative seeds.  Basically sum them to assign final word polarities.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2036</TotalTime>
  <Words>1263</Words>
  <Application>Microsoft Macintosh PowerPoint</Application>
  <PresentationFormat>On-screen Show (4:3)</PresentationFormat>
  <Paragraphs>145</Paragraphs>
  <Slides>25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Presentation on “The viability of web-derived polarity lexicons”  Presentation by Brendan O’Connor, 3/2/2010 Social Media Analysis course, William Cohen </vt:lpstr>
      <vt:lpstr>Background</vt:lpstr>
      <vt:lpstr>Polarity Lexicons</vt:lpstr>
      <vt:lpstr>Contextual similarity</vt:lpstr>
      <vt:lpstr>Example (Trivial size: 2M occurrences, Twitter text, &gt;=10 counts)</vt:lpstr>
      <vt:lpstr>Procedure</vt:lpstr>
      <vt:lpstr>Term finding (Replicability?)</vt:lpstr>
      <vt:lpstr>Thresholding (Replicability!)</vt:lpstr>
      <vt:lpstr>Graph Propagation Algorithm</vt:lpstr>
      <vt:lpstr>Graph Propagation Algorithm</vt:lpstr>
      <vt:lpstr>Technical Details</vt:lpstr>
      <vt:lpstr>Slide 12</vt:lpstr>
      <vt:lpstr>Bad: Label Propagation Algorithm</vt:lpstr>
      <vt:lpstr>Results</vt:lpstr>
      <vt:lpstr>Words!</vt:lpstr>
      <vt:lpstr>Words!</vt:lpstr>
      <vt:lpstr>They note</vt:lpstr>
      <vt:lpstr>Term lengths</vt:lpstr>
      <vt:lpstr>Comparison to previous work</vt:lpstr>
      <vt:lpstr>Sentence Classification</vt:lpstr>
      <vt:lpstr>Slide 21</vt:lpstr>
      <vt:lpstr>Positive sentence detection</vt:lpstr>
      <vt:lpstr>Slide 23</vt:lpstr>
      <vt:lpstr>Slide 24</vt:lpstr>
      <vt:lpstr>Conclusions</vt:lpstr>
    </vt:vector>
  </TitlesOfParts>
  <Company>-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”The viability of web-derived polarity lexicons” Velikovich, Blair-Goldesohn, Hannan, McDonald To appear, NAACL-2010</dc:title>
  <dc:creator>Brendan O'Connor</dc:creator>
  <cp:lastModifiedBy>Brendan O'Connor</cp:lastModifiedBy>
  <cp:revision>117</cp:revision>
  <dcterms:created xsi:type="dcterms:W3CDTF">2010-03-02T18:24:02Z</dcterms:created>
  <dcterms:modified xsi:type="dcterms:W3CDTF">2010-03-04T00:09:34Z</dcterms:modified>
</cp:coreProperties>
</file>